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27"/>
  </p:notesMasterIdLst>
  <p:sldIdLst>
    <p:sldId id="256" r:id="rId2"/>
    <p:sldId id="397" r:id="rId3"/>
    <p:sldId id="431" r:id="rId4"/>
    <p:sldId id="428" r:id="rId5"/>
    <p:sldId id="419" r:id="rId6"/>
    <p:sldId id="429" r:id="rId7"/>
    <p:sldId id="437" r:id="rId8"/>
    <p:sldId id="438" r:id="rId9"/>
    <p:sldId id="439" r:id="rId10"/>
    <p:sldId id="432" r:id="rId11"/>
    <p:sldId id="433" r:id="rId12"/>
    <p:sldId id="434" r:id="rId13"/>
    <p:sldId id="435" r:id="rId14"/>
    <p:sldId id="436" r:id="rId15"/>
    <p:sldId id="440" r:id="rId16"/>
    <p:sldId id="441" r:id="rId17"/>
    <p:sldId id="442" r:id="rId18"/>
    <p:sldId id="443" r:id="rId19"/>
    <p:sldId id="444" r:id="rId20"/>
    <p:sldId id="446" r:id="rId21"/>
    <p:sldId id="445" r:id="rId22"/>
    <p:sldId id="447" r:id="rId23"/>
    <p:sldId id="448" r:id="rId24"/>
    <p:sldId id="449" r:id="rId25"/>
    <p:sldId id="286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751"/>
    <a:srgbClr val="CC3333"/>
    <a:srgbClr val="E0AA62"/>
    <a:srgbClr val="F15D15"/>
    <a:srgbClr val="F69161"/>
    <a:srgbClr val="FED2D2"/>
    <a:srgbClr val="F564E3"/>
    <a:srgbClr val="00BA38"/>
    <a:srgbClr val="00BFC4"/>
    <a:srgbClr val="B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4007" autoAdjust="0"/>
  </p:normalViewPr>
  <p:slideViewPr>
    <p:cSldViewPr snapToGrid="0">
      <p:cViewPr varScale="1">
        <p:scale>
          <a:sx n="107" d="100"/>
          <a:sy n="107" d="100"/>
        </p:scale>
        <p:origin x="17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</a:t>
            </a:r>
            <a:r>
              <a:rPr lang="en-US" altLang="zh-CN" dirty="0" err="1"/>
              <a:t>GeACT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46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9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82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87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8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937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genetic variants that affect chromatin accessibility in cis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07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7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00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3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98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59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0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645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7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79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3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36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9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3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 main cell types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657 cell subtypes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92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cartes.brotmanbaty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cartes.brotmanbaty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4400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GeACT</a:t>
            </a:r>
            <a:b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altLang="zh-CN" sz="32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with DESCARTES &amp; Update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11/21/2020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83E558-235C-4799-B8BD-E64D9A6D9182}"/>
              </a:ext>
            </a:extLst>
          </p:cNvPr>
          <p:cNvSpPr/>
          <p:nvPr/>
        </p:nvSpPr>
        <p:spPr>
          <a:xfrm>
            <a:off x="600076" y="3897030"/>
            <a:ext cx="3128962" cy="1603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CB4995-E0BA-482B-8078-CE7BC45C9762}"/>
              </a:ext>
            </a:extLst>
          </p:cNvPr>
          <p:cNvSpPr txBox="1"/>
          <p:nvPr/>
        </p:nvSpPr>
        <p:spPr>
          <a:xfrm>
            <a:off x="1801905" y="3136612"/>
            <a:ext cx="554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Part2: Chromatin accessibility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2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C1. Cell number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98829D-89F6-4378-A557-D134E2163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19"/>
          <a:stretch/>
        </p:blipFill>
        <p:spPr>
          <a:xfrm>
            <a:off x="3835352" y="2510314"/>
            <a:ext cx="2736476" cy="15509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CD4AE2-8E28-41F0-9506-79A1DD36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" y="1434164"/>
            <a:ext cx="3082977" cy="4075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275AE3B-C203-4F9B-9D9B-8E1802F6F597}"/>
              </a:ext>
            </a:extLst>
          </p:cNvPr>
          <p:cNvSpPr/>
          <p:nvPr/>
        </p:nvSpPr>
        <p:spPr>
          <a:xfrm>
            <a:off x="421907" y="126402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9C8AA2-1FF0-488B-A4E4-F49094141AFA}"/>
              </a:ext>
            </a:extLst>
          </p:cNvPr>
          <p:cNvSpPr/>
          <p:nvPr/>
        </p:nvSpPr>
        <p:spPr>
          <a:xfrm>
            <a:off x="7604499" y="2677775"/>
            <a:ext cx="587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14+?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C0E58E-A188-4FDF-810B-3660259E5054}"/>
              </a:ext>
            </a:extLst>
          </p:cNvPr>
          <p:cNvSpPr/>
          <p:nvPr/>
        </p:nvSpPr>
        <p:spPr>
          <a:xfrm>
            <a:off x="7654192" y="316604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7+?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DC2E9F-7659-4B03-A307-E2DCAD9AA0A6}"/>
              </a:ext>
            </a:extLst>
          </p:cNvPr>
          <p:cNvSpPr/>
          <p:nvPr/>
        </p:nvSpPr>
        <p:spPr>
          <a:xfrm>
            <a:off x="7449917" y="3644849"/>
            <a:ext cx="934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21,381+?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5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C2. Sample stage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ACD75F-45A0-4B5D-B2CA-8F5B0ED6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392003"/>
            <a:ext cx="2697069" cy="40739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E4DA80C-2E13-4114-96BC-E654935FD7CB}"/>
              </a:ext>
            </a:extLst>
          </p:cNvPr>
          <p:cNvSpPr/>
          <p:nvPr/>
        </p:nvSpPr>
        <p:spPr>
          <a:xfrm>
            <a:off x="421907" y="12460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C3. Resolution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E10CA2-4872-465F-99AB-9187A0F41F9E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Technology: sci-ATAC-seq3 (proposed in this work; with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Cusanovich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lab)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DDB231-B8F1-405C-B1AF-F658604B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801154"/>
            <a:ext cx="3871632" cy="32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C4. Cell type annotation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877647-6DDB-4C65-A295-C5BC366C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63929"/>
            <a:ext cx="7920000" cy="32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C5. Landscape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3AB47-47A9-47D8-817A-97703F41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403068"/>
            <a:ext cx="4980119" cy="37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C6. Research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12801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8EAF70-3AB8-4A71-BF3A-02B14FADAF9E}"/>
              </a:ext>
            </a:extLst>
          </p:cNvPr>
          <p:cNvSpPr/>
          <p:nvPr/>
        </p:nvSpPr>
        <p:spPr>
          <a:xfrm>
            <a:off x="520821" y="1124597"/>
            <a:ext cx="4849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Identifying key TF regulators of cell type</a:t>
            </a:r>
            <a:r>
              <a:rPr lang="en-US" altLang="zh-CN" dirty="0">
                <a:solidFill>
                  <a:srgbClr val="231F20"/>
                </a:solidFill>
                <a:latin typeface="AdvTT1ef22648.B+20"/>
              </a:rPr>
              <a:t>–</a:t>
            </a:r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specific chromatin accessibility and their modes of action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9879D-1AAB-451F-880C-EBB75127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73" y="1010320"/>
            <a:ext cx="1817049" cy="1946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98446B-25D3-47D0-9593-9078A5A0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582" y="1014141"/>
            <a:ext cx="1428344" cy="14214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77B0880-D990-4FBA-9614-A6E5C5304C2D}"/>
              </a:ext>
            </a:extLst>
          </p:cNvPr>
          <p:cNvSpPr/>
          <p:nvPr/>
        </p:nvSpPr>
        <p:spPr>
          <a:xfrm>
            <a:off x="8501754" y="1423988"/>
            <a:ext cx="187578" cy="475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5F0E81-444C-4676-A28A-14107889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229" y="2457418"/>
            <a:ext cx="662247" cy="4995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916B9E-69DE-4015-80AE-1A712F508D56}"/>
              </a:ext>
            </a:extLst>
          </p:cNvPr>
          <p:cNvSpPr/>
          <p:nvPr/>
        </p:nvSpPr>
        <p:spPr>
          <a:xfrm>
            <a:off x="520819" y="2961471"/>
            <a:ext cx="4849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Identifying major subgroups and associated TFs in broadly distributed lineages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1D6676-7435-49A1-9460-35CB88EA7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859" y="2871127"/>
            <a:ext cx="1173444" cy="154261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D6AE5A7-93C8-493B-A7E1-12F2B9938994}"/>
              </a:ext>
            </a:extLst>
          </p:cNvPr>
          <p:cNvSpPr/>
          <p:nvPr/>
        </p:nvSpPr>
        <p:spPr>
          <a:xfrm>
            <a:off x="520820" y="3985906"/>
            <a:ext cx="4849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Heritability enrichment and </a:t>
            </a:r>
            <a:r>
              <a:rPr lang="en-US" altLang="zh-CN" dirty="0" err="1">
                <a:solidFill>
                  <a:srgbClr val="231F20"/>
                </a:solidFill>
                <a:latin typeface="AdvTT1ef22648.B"/>
              </a:rPr>
              <a:t>coaccessibility</a:t>
            </a:r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 of candidate regulatory regions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35A9F0-1795-4930-B8F6-09C5C11E46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811"/>
          <a:stretch/>
        </p:blipFill>
        <p:spPr>
          <a:xfrm>
            <a:off x="6639689" y="3552822"/>
            <a:ext cx="2290171" cy="109997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75D8C49-8ABA-4478-A66B-7925D0371B96}"/>
              </a:ext>
            </a:extLst>
          </p:cNvPr>
          <p:cNvSpPr/>
          <p:nvPr/>
        </p:nvSpPr>
        <p:spPr>
          <a:xfrm>
            <a:off x="520820" y="4931820"/>
            <a:ext cx="4849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Chromatin accessibility dynamics in developing excitatory neurons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AD04706-DBC7-4E4E-AD49-50B73082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670" y="4819518"/>
            <a:ext cx="1262832" cy="11104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CD6A85A-964D-4334-9EDC-C37AB4EE6835}"/>
              </a:ext>
            </a:extLst>
          </p:cNvPr>
          <p:cNvSpPr/>
          <p:nvPr/>
        </p:nvSpPr>
        <p:spPr>
          <a:xfrm>
            <a:off x="6974824" y="4679545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7D32BF4-12C1-4444-A8A3-18EBF25CC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385" y="4402957"/>
            <a:ext cx="1051592" cy="11251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144DAC3-BA37-4A0E-827D-2C54AEFB4A08}"/>
              </a:ext>
            </a:extLst>
          </p:cNvPr>
          <p:cNvSpPr/>
          <p:nvPr/>
        </p:nvSpPr>
        <p:spPr>
          <a:xfrm>
            <a:off x="8395033" y="4728878"/>
            <a:ext cx="294299" cy="4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7857349-62A8-459F-9ABC-1405FC732CE3}"/>
              </a:ext>
            </a:extLst>
          </p:cNvPr>
          <p:cNvSpPr txBox="1"/>
          <p:nvPr/>
        </p:nvSpPr>
        <p:spPr>
          <a:xfrm>
            <a:off x="5008293" y="5498683"/>
            <a:ext cx="187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Open region module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DCAD9A-6A92-457C-A6AA-C3BE8ADB0444}"/>
              </a:ext>
            </a:extLst>
          </p:cNvPr>
          <p:cNvSpPr/>
          <p:nvPr/>
        </p:nvSpPr>
        <p:spPr>
          <a:xfrm>
            <a:off x="5287537" y="4364491"/>
            <a:ext cx="214169" cy="18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3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C7. Website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321E47-372A-4B8B-A750-50342C380FC3}"/>
              </a:ext>
            </a:extLst>
          </p:cNvPr>
          <p:cNvSpPr/>
          <p:nvPr/>
        </p:nvSpPr>
        <p:spPr>
          <a:xfrm>
            <a:off x="520821" y="4899130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https://descartes.brotmanbaty.org/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536EBC-BCA8-48DF-9B14-4ED396240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1" y="1898167"/>
            <a:ext cx="3960000" cy="27288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8E425A-33A6-447C-A917-73580CE73400}"/>
              </a:ext>
            </a:extLst>
          </p:cNvPr>
          <p:cNvSpPr/>
          <p:nvPr/>
        </p:nvSpPr>
        <p:spPr>
          <a:xfrm>
            <a:off x="520821" y="5751138"/>
            <a:ext cx="2632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Domcke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629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83E558-235C-4799-B8BD-E64D9A6D9182}"/>
              </a:ext>
            </a:extLst>
          </p:cNvPr>
          <p:cNvSpPr/>
          <p:nvPr/>
        </p:nvSpPr>
        <p:spPr>
          <a:xfrm>
            <a:off x="600076" y="3897030"/>
            <a:ext cx="3128962" cy="1603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CB4995-E0BA-482B-8078-CE7BC45C9762}"/>
              </a:ext>
            </a:extLst>
          </p:cNvPr>
          <p:cNvSpPr txBox="1"/>
          <p:nvPr/>
        </p:nvSpPr>
        <p:spPr>
          <a:xfrm>
            <a:off x="1801905" y="3136612"/>
            <a:ext cx="554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Part3: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GeACT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update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7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Differential modules between different stages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753237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E714A2-8E0C-43F2-A537-0145784D3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3" r="20850" b="95127"/>
          <a:stretch/>
        </p:blipFill>
        <p:spPr>
          <a:xfrm>
            <a:off x="3733799" y="1093694"/>
            <a:ext cx="4450080" cy="7017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1229C9-EDF0-4920-A6C4-09E2AE9E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093694"/>
            <a:ext cx="2446497" cy="48929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1C5917-E577-4498-AE7D-12086CB74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3" t="13047" r="20850" b="84132"/>
          <a:stretch/>
        </p:blipFill>
        <p:spPr>
          <a:xfrm>
            <a:off x="3733800" y="2095500"/>
            <a:ext cx="4450080" cy="4062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15779C-498F-4458-B8E3-34C04B272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4" t="31024" r="20849" b="67036"/>
          <a:stretch/>
        </p:blipFill>
        <p:spPr>
          <a:xfrm>
            <a:off x="3733799" y="3212951"/>
            <a:ext cx="4450082" cy="279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0E0D98-CAF8-4A98-845E-9C7D0F876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4" t="70716" r="20849" b="26749"/>
          <a:stretch/>
        </p:blipFill>
        <p:spPr>
          <a:xfrm>
            <a:off x="3733797" y="2628210"/>
            <a:ext cx="4450083" cy="3651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0336CD-DAB8-4B34-AA17-5AB97AC0D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4" t="85249" r="20849" b="-2287"/>
          <a:stretch/>
        </p:blipFill>
        <p:spPr>
          <a:xfrm>
            <a:off x="3733797" y="3746500"/>
            <a:ext cx="4450083" cy="24542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94A0E8-6535-46C5-920E-C72CBA3C47F6}"/>
              </a:ext>
            </a:extLst>
          </p:cNvPr>
          <p:cNvSpPr/>
          <p:nvPr/>
        </p:nvSpPr>
        <p:spPr>
          <a:xfrm>
            <a:off x="5867400" y="2267939"/>
            <a:ext cx="471170" cy="119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7FA422-9C38-4375-A391-DBC595C9EF3C}"/>
              </a:ext>
            </a:extLst>
          </p:cNvPr>
          <p:cNvSpPr/>
          <p:nvPr/>
        </p:nvSpPr>
        <p:spPr>
          <a:xfrm>
            <a:off x="4562475" y="2749602"/>
            <a:ext cx="471170" cy="119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19B466-2B5B-49EE-A55D-65B81B7F23C5}"/>
              </a:ext>
            </a:extLst>
          </p:cNvPr>
          <p:cNvSpPr/>
          <p:nvPr/>
        </p:nvSpPr>
        <p:spPr>
          <a:xfrm>
            <a:off x="5438775" y="3278496"/>
            <a:ext cx="471170" cy="119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0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83E558-235C-4799-B8BD-E64D9A6D9182}"/>
              </a:ext>
            </a:extLst>
          </p:cNvPr>
          <p:cNvSpPr/>
          <p:nvPr/>
        </p:nvSpPr>
        <p:spPr>
          <a:xfrm>
            <a:off x="600076" y="3897030"/>
            <a:ext cx="3128962" cy="1603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CB4995-E0BA-482B-8078-CE7BC45C9762}"/>
              </a:ext>
            </a:extLst>
          </p:cNvPr>
          <p:cNvSpPr txBox="1"/>
          <p:nvPr/>
        </p:nvSpPr>
        <p:spPr>
          <a:xfrm>
            <a:off x="2294964" y="3136612"/>
            <a:ext cx="455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Part1: Transcriptome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0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C6C5B8-302F-4680-B0A4-960F3998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629000"/>
            <a:ext cx="3600000" cy="360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Differential modules between different stages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5A4431-FA44-4C7B-98BE-A0882BE0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63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Differential modules between different stages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608B1-87D7-4617-9B6F-FCB247A4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629000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892E80-68C8-425A-822D-093678D2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63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4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Differential modules between different stages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5731F3-B037-48A7-BC65-925A8C1B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629000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3A5E3D-B75F-463A-8F6F-6DB0F6E3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63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5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 type distribution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7DC036-D3FD-4514-9EE1-AEF9F5883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59" y="1528483"/>
            <a:ext cx="6176682" cy="38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1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data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4C55A-0C5D-4144-A33A-DC295414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263929"/>
            <a:ext cx="3908329" cy="4559717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A070259-8496-4234-9E25-557CB88B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82997"/>
              </p:ext>
            </p:extLst>
          </p:nvPr>
        </p:nvGraphicFramePr>
        <p:xfrm>
          <a:off x="4823056" y="2127120"/>
          <a:ext cx="3797765" cy="2603760"/>
        </p:xfrm>
        <a:graphic>
          <a:graphicData uri="http://schemas.openxmlformats.org/drawingml/2006/table">
            <a:tbl>
              <a:tblPr firstRow="1"/>
              <a:tblGrid>
                <a:gridCol w="1536700">
                  <a:extLst>
                    <a:ext uri="{9D8B030D-6E8A-4147-A177-3AD203B41FA5}">
                      <a16:colId xmlns:a16="http://schemas.microsoft.com/office/drawing/2014/main" val="1833878414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188598330"/>
                    </a:ext>
                  </a:extLst>
                </a:gridCol>
                <a:gridCol w="729192">
                  <a:extLst>
                    <a:ext uri="{9D8B030D-6E8A-4147-A177-3AD203B41FA5}">
                      <a16:colId xmlns:a16="http://schemas.microsoft.com/office/drawing/2014/main" val="1401385680"/>
                    </a:ext>
                  </a:extLst>
                </a:gridCol>
                <a:gridCol w="985995">
                  <a:extLst>
                    <a:ext uri="{9D8B030D-6E8A-4147-A177-3AD203B41FA5}">
                      <a16:colId xmlns:a16="http://schemas.microsoft.com/office/drawing/2014/main" val="985940668"/>
                    </a:ext>
                  </a:extLst>
                </a:gridCol>
              </a:tblGrid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Organ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afterQC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631415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01_stomach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4032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3146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0.780258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36126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02_small_intestine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2915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0.632595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14307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03_kidney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0.508333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49859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04_lung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638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0.664583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406710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09_bone_marrow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0.092014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806245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10_bronchus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0.302083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71783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12_esophagus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0.388889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28224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17_thymus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27792"/>
                  </a:ext>
                </a:extLst>
              </a:tr>
              <a:tr h="2603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ex_trachea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0.414583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1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95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Cell number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7C2361-2E3D-42C4-9C4D-4B774D9D0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16"/>
          <a:stretch/>
        </p:blipFill>
        <p:spPr>
          <a:xfrm>
            <a:off x="520821" y="969381"/>
            <a:ext cx="3960000" cy="35859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5811E8-7B45-4977-A0DF-7E500C712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54"/>
          <a:stretch/>
        </p:blipFill>
        <p:spPr>
          <a:xfrm>
            <a:off x="4923362" y="4552515"/>
            <a:ext cx="2304479" cy="12148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9C5849-FF0C-48BF-AD0B-449C600964E0}"/>
              </a:ext>
            </a:extLst>
          </p:cNvPr>
          <p:cNvSpPr/>
          <p:nvPr/>
        </p:nvSpPr>
        <p:spPr>
          <a:xfrm>
            <a:off x="7725909" y="502398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E017A3-55B2-4A32-A543-C7689867010E}"/>
              </a:ext>
            </a:extLst>
          </p:cNvPr>
          <p:cNvSpPr/>
          <p:nvPr/>
        </p:nvSpPr>
        <p:spPr>
          <a:xfrm>
            <a:off x="7502290" y="5424858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37,269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CE9A7A-E643-4C96-9B58-2866CE2B1446}"/>
              </a:ext>
            </a:extLst>
          </p:cNvPr>
          <p:cNvSpPr/>
          <p:nvPr/>
        </p:nvSpPr>
        <p:spPr>
          <a:xfrm>
            <a:off x="7676216" y="464104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8B0BADA6-29A5-47E8-BD3A-35CFC009002D}"/>
              </a:ext>
            </a:extLst>
          </p:cNvPr>
          <p:cNvSpPr>
            <a:spLocks noChangeAspect="1"/>
          </p:cNvSpPr>
          <p:nvPr/>
        </p:nvSpPr>
        <p:spPr>
          <a:xfrm>
            <a:off x="412821" y="1449602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F784EB6B-CE4F-4B4A-995F-656505844AEB}"/>
              </a:ext>
            </a:extLst>
          </p:cNvPr>
          <p:cNvSpPr>
            <a:spLocks noChangeAspect="1"/>
          </p:cNvSpPr>
          <p:nvPr/>
        </p:nvSpPr>
        <p:spPr>
          <a:xfrm>
            <a:off x="412821" y="1611527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CA23304F-D965-429F-A461-CFB371D6C627}"/>
              </a:ext>
            </a:extLst>
          </p:cNvPr>
          <p:cNvSpPr>
            <a:spLocks noChangeAspect="1"/>
          </p:cNvSpPr>
          <p:nvPr/>
        </p:nvSpPr>
        <p:spPr>
          <a:xfrm>
            <a:off x="412821" y="1773452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9CC2C7AF-8202-4FCF-AA34-777A38C963D6}"/>
              </a:ext>
            </a:extLst>
          </p:cNvPr>
          <p:cNvSpPr>
            <a:spLocks noChangeAspect="1"/>
          </p:cNvSpPr>
          <p:nvPr/>
        </p:nvSpPr>
        <p:spPr>
          <a:xfrm>
            <a:off x="412821" y="2605804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67EFF6A4-F029-498C-825F-3F392D4761D2}"/>
              </a:ext>
            </a:extLst>
          </p:cNvPr>
          <p:cNvSpPr>
            <a:spLocks noChangeAspect="1"/>
          </p:cNvSpPr>
          <p:nvPr/>
        </p:nvSpPr>
        <p:spPr>
          <a:xfrm>
            <a:off x="412821" y="3094952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CE087FDE-B8DA-49A7-9C8C-50777A2F1C61}"/>
              </a:ext>
            </a:extLst>
          </p:cNvPr>
          <p:cNvSpPr>
            <a:spLocks noChangeAspect="1"/>
          </p:cNvSpPr>
          <p:nvPr/>
        </p:nvSpPr>
        <p:spPr>
          <a:xfrm>
            <a:off x="412821" y="3263130"/>
            <a:ext cx="108000" cy="10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83E558-235C-4799-B8BD-E64D9A6D9182}"/>
              </a:ext>
            </a:extLst>
          </p:cNvPr>
          <p:cNvSpPr/>
          <p:nvPr/>
        </p:nvSpPr>
        <p:spPr>
          <a:xfrm>
            <a:off x="600076" y="3897030"/>
            <a:ext cx="3128962" cy="1603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16F22F-0E6E-4651-BE25-FBF1917E686A}"/>
              </a:ext>
            </a:extLst>
          </p:cNvPr>
          <p:cNvSpPr/>
          <p:nvPr/>
        </p:nvSpPr>
        <p:spPr>
          <a:xfrm>
            <a:off x="523549" y="4123470"/>
            <a:ext cx="12609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Bladder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Bone marrow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Bronchus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Diaphragm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Esophagus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Ovary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Testis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D692F1-735A-4129-8E0A-31165916844A}"/>
              </a:ext>
            </a:extLst>
          </p:cNvPr>
          <p:cNvSpPr/>
          <p:nvPr/>
        </p:nvSpPr>
        <p:spPr>
          <a:xfrm>
            <a:off x="7476641" y="5790401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GeACT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F7CC433-30FC-4F6A-A6DE-F69F85D774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5F6C388-ABEB-4993-B1FF-174C1EA1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181" y="966915"/>
            <a:ext cx="2452353" cy="35856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20791E7-029C-4071-92CD-D6016B024BD7}"/>
              </a:ext>
            </a:extLst>
          </p:cNvPr>
          <p:cNvSpPr/>
          <p:nvPr/>
        </p:nvSpPr>
        <p:spPr>
          <a:xfrm>
            <a:off x="5435073" y="5790401"/>
            <a:ext cx="1281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DESCARTES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32C033-9948-4B2B-BE25-A20712987E17}"/>
              </a:ext>
            </a:extLst>
          </p:cNvPr>
          <p:cNvSpPr/>
          <p:nvPr/>
        </p:nvSpPr>
        <p:spPr>
          <a:xfrm>
            <a:off x="4098015" y="5415893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4,062,980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Sample stage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7C2361-2E3D-42C4-9C4D-4B774D9D0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4"/>
          <a:stretch/>
        </p:blipFill>
        <p:spPr>
          <a:xfrm>
            <a:off x="520821" y="1720555"/>
            <a:ext cx="4125021" cy="34168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D85299B-874F-431C-9FA2-1F6CFC9FAF58}"/>
              </a:ext>
            </a:extLst>
          </p:cNvPr>
          <p:cNvSpPr/>
          <p:nvPr/>
        </p:nvSpPr>
        <p:spPr>
          <a:xfrm>
            <a:off x="5496118" y="3091335"/>
            <a:ext cx="2690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19~21-week-old: 133~147 days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1D8BA0-055F-4EEA-8192-97152B26AC73}"/>
              </a:ext>
            </a:extLst>
          </p:cNvPr>
          <p:cNvSpPr/>
          <p:nvPr/>
        </p:nvSpPr>
        <p:spPr>
          <a:xfrm>
            <a:off x="1537312" y="1828800"/>
            <a:ext cx="1295535" cy="2832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C4FEA6-CEE1-481A-B577-29E17FBCC205}"/>
              </a:ext>
            </a:extLst>
          </p:cNvPr>
          <p:cNvSpPr/>
          <p:nvPr/>
        </p:nvSpPr>
        <p:spPr>
          <a:xfrm>
            <a:off x="939385" y="1466572"/>
            <a:ext cx="2491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10~14-week-old: 70~98 days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186B31-C115-494C-BE21-031CA6502799}"/>
              </a:ext>
            </a:extLst>
          </p:cNvPr>
          <p:cNvSpPr/>
          <p:nvPr/>
        </p:nvSpPr>
        <p:spPr>
          <a:xfrm>
            <a:off x="4534962" y="1828800"/>
            <a:ext cx="888686" cy="2832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616A76-A6FB-4888-903D-C389743D82FD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352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Detectability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Technology: sci-RNA-seq3 (proposed in Cao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2019)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76A8D6-EEFE-4DEA-83C3-8692B96F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8" y="1343906"/>
            <a:ext cx="7403112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335B2F-6E3D-4F3A-B409-B7907626A3E5}"/>
              </a:ext>
            </a:extLst>
          </p:cNvPr>
          <p:cNvSpPr txBox="1"/>
          <p:nvPr/>
        </p:nvSpPr>
        <p:spPr>
          <a:xfrm>
            <a:off x="2321859" y="5019638"/>
            <a:ext cx="14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Median: 863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DA081E-491D-4516-BB93-EE03F6AB0BE1}"/>
              </a:ext>
            </a:extLst>
          </p:cNvPr>
          <p:cNvSpPr txBox="1"/>
          <p:nvPr/>
        </p:nvSpPr>
        <p:spPr>
          <a:xfrm>
            <a:off x="6203576" y="5019638"/>
            <a:ext cx="14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Median: 524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F79133-3ACC-4297-B7F8-ABEB2DFE5013}"/>
              </a:ext>
            </a:extLst>
          </p:cNvPr>
          <p:cNvSpPr/>
          <p:nvPr/>
        </p:nvSpPr>
        <p:spPr>
          <a:xfrm>
            <a:off x="6604800" y="5324293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4,563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6F36AB-EB3B-4DAA-928A-8C007C363117}"/>
              </a:ext>
            </a:extLst>
          </p:cNvPr>
          <p:cNvSpPr/>
          <p:nvPr/>
        </p:nvSpPr>
        <p:spPr>
          <a:xfrm>
            <a:off x="2680058" y="5324294"/>
            <a:ext cx="717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21,611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6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Cell type annotation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86A5C9-3A61-44C0-A39D-C8730BAF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2" y="1093692"/>
            <a:ext cx="3600000" cy="31141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0CEDC8-16C9-4664-B6CE-3F728C8387DE}"/>
              </a:ext>
            </a:extLst>
          </p:cNvPr>
          <p:cNvGrpSpPr/>
          <p:nvPr/>
        </p:nvGrpSpPr>
        <p:grpSpPr>
          <a:xfrm>
            <a:off x="1132822" y="4246664"/>
            <a:ext cx="2376000" cy="1465683"/>
            <a:chOff x="1132822" y="4248263"/>
            <a:chExt cx="2376000" cy="14656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F14875-F754-487D-B28D-6AA4A2DB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822" y="4249253"/>
              <a:ext cx="2376000" cy="146469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812221-D68C-4706-88D9-D92CE986F688}"/>
                </a:ext>
              </a:extLst>
            </p:cNvPr>
            <p:cNvSpPr/>
            <p:nvPr/>
          </p:nvSpPr>
          <p:spPr>
            <a:xfrm>
              <a:off x="2221650" y="4248263"/>
              <a:ext cx="198344" cy="17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45D6FA4-7137-4890-949E-D112E33A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297" y="1093692"/>
            <a:ext cx="3736800" cy="311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F8D0BB-7A1D-4A13-9D12-8C4DF971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7" r="32827"/>
          <a:stretch/>
        </p:blipFill>
        <p:spPr>
          <a:xfrm>
            <a:off x="7425344" y="1093692"/>
            <a:ext cx="1290918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Landscape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2404E-02D5-4C0A-AB61-76AF9EC3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093694"/>
            <a:ext cx="4019966" cy="43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502EB-588F-4D98-936D-34E37A51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60" y="1093694"/>
            <a:ext cx="305326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Research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8B6A4A-9A93-4346-B1F2-58D8AF41EC8C}"/>
              </a:ext>
            </a:extLst>
          </p:cNvPr>
          <p:cNvSpPr/>
          <p:nvPr/>
        </p:nvSpPr>
        <p:spPr>
          <a:xfrm>
            <a:off x="520821" y="2921513"/>
            <a:ext cx="5001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Erythropoiesis and macrophage differentiation in adrenal gland.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F6B711-24E4-4C47-A33A-71FED7A78178}"/>
              </a:ext>
            </a:extLst>
          </p:cNvPr>
          <p:cNvSpPr/>
          <p:nvPr/>
        </p:nvSpPr>
        <p:spPr>
          <a:xfrm>
            <a:off x="520821" y="1239947"/>
            <a:ext cx="5001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Blood cell subtypes and developmental trajectories.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1D4FFA-4306-40AB-AB4B-AFF5D8E0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59" y="992285"/>
            <a:ext cx="1978693" cy="16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A04F7E-ECA8-4E6B-BBC2-A113AD7B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6" y="2612285"/>
            <a:ext cx="1210827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4D61AB-7581-4582-8533-C83C033E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902" y="4232285"/>
            <a:ext cx="1481973" cy="162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7C71506-8367-4210-8741-97E9A103F8D0}"/>
              </a:ext>
            </a:extLst>
          </p:cNvPr>
          <p:cNvSpPr/>
          <p:nvPr/>
        </p:nvSpPr>
        <p:spPr>
          <a:xfrm>
            <a:off x="520821" y="4588960"/>
            <a:ext cx="5001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1ef22648.B"/>
              </a:rPr>
              <a:t>Integration of human fetal and mouse embryonic cell atlases (MOCA)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98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Website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F5E51B-F7A3-46CD-B1C8-241C4B791580}"/>
              </a:ext>
            </a:extLst>
          </p:cNvPr>
          <p:cNvSpPr/>
          <p:nvPr/>
        </p:nvSpPr>
        <p:spPr>
          <a:xfrm>
            <a:off x="520821" y="5751138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(Cao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30955-A60C-4F9D-8671-4F04506972B8}"/>
              </a:ext>
            </a:extLst>
          </p:cNvPr>
          <p:cNvSpPr/>
          <p:nvPr/>
        </p:nvSpPr>
        <p:spPr>
          <a:xfrm>
            <a:off x="269507" y="1093694"/>
            <a:ext cx="429740" cy="3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812221-D68C-4706-88D9-D92CE986F688}"/>
              </a:ext>
            </a:extLst>
          </p:cNvPr>
          <p:cNvSpPr/>
          <p:nvPr/>
        </p:nvSpPr>
        <p:spPr>
          <a:xfrm>
            <a:off x="6991350" y="2425197"/>
            <a:ext cx="198344" cy="17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321E47-372A-4B8B-A750-50342C380FC3}"/>
              </a:ext>
            </a:extLst>
          </p:cNvPr>
          <p:cNvSpPr/>
          <p:nvPr/>
        </p:nvSpPr>
        <p:spPr>
          <a:xfrm>
            <a:off x="520821" y="4899130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https://descartes.brotmanbaty.org/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536EBC-BCA8-48DF-9B14-4ED396240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1" y="1898167"/>
            <a:ext cx="3960000" cy="272884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EE0C27-55A5-4C17-A73B-AE80318510B2}"/>
              </a:ext>
            </a:extLst>
          </p:cNvPr>
          <p:cNvGrpSpPr>
            <a:grpSpLocks noChangeAspect="1"/>
          </p:cNvGrpSpPr>
          <p:nvPr/>
        </p:nvGrpSpPr>
        <p:grpSpPr>
          <a:xfrm>
            <a:off x="5356028" y="1968014"/>
            <a:ext cx="3264793" cy="2931116"/>
            <a:chOff x="520821" y="1037239"/>
            <a:chExt cx="4050000" cy="363607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1DA0A82-DBEE-45EC-8F75-B273E1C9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52" b="92801"/>
            <a:stretch/>
          </p:blipFill>
          <p:spPr>
            <a:xfrm>
              <a:off x="2112675" y="1037239"/>
              <a:ext cx="2458146" cy="26679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371F787-C723-4401-A8C3-484C9A33B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9" b="92801"/>
            <a:stretch/>
          </p:blipFill>
          <p:spPr>
            <a:xfrm>
              <a:off x="520821" y="1037239"/>
              <a:ext cx="1336554" cy="26679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B538ADB-1EE7-49CA-AC8A-68A2EECE9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8" t="9089" r="25173"/>
            <a:stretch/>
          </p:blipFill>
          <p:spPr>
            <a:xfrm>
              <a:off x="520821" y="1304029"/>
              <a:ext cx="4038600" cy="3369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97427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21685</TotalTime>
  <Words>587</Words>
  <Application>Microsoft Office PowerPoint</Application>
  <PresentationFormat>全屏显示(4:3)</PresentationFormat>
  <Paragraphs>187</Paragraphs>
  <Slides>25</Slides>
  <Notes>25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AdvTT1ef22648.B</vt:lpstr>
      <vt:lpstr>AdvTT1ef22648.B+20</vt:lpstr>
      <vt:lpstr>等线</vt:lpstr>
      <vt:lpstr>宋体</vt:lpstr>
      <vt:lpstr>Arial</vt:lpstr>
      <vt:lpstr>Calibri</vt:lpstr>
      <vt:lpstr>Calibri Light</vt:lpstr>
      <vt:lpstr>回顾</vt:lpstr>
      <vt:lpstr>GeACT Comparison with DESCARTES &amp; Update</vt:lpstr>
      <vt:lpstr>PowerPoint 演示文稿</vt:lpstr>
      <vt:lpstr>1. Cell number</vt:lpstr>
      <vt:lpstr>2. Sample stage</vt:lpstr>
      <vt:lpstr>3. Detectability</vt:lpstr>
      <vt:lpstr>4. Cell type annotation</vt:lpstr>
      <vt:lpstr>5. Landscape</vt:lpstr>
      <vt:lpstr>6. Research</vt:lpstr>
      <vt:lpstr>7. Website</vt:lpstr>
      <vt:lpstr>PowerPoint 演示文稿</vt:lpstr>
      <vt:lpstr>C1. Cell number</vt:lpstr>
      <vt:lpstr>C2. Sample stage</vt:lpstr>
      <vt:lpstr>C3. Resolution</vt:lpstr>
      <vt:lpstr>C4. Cell type annotation</vt:lpstr>
      <vt:lpstr>C5. Landscape</vt:lpstr>
      <vt:lpstr>C6. Research</vt:lpstr>
      <vt:lpstr>C7. Website</vt:lpstr>
      <vt:lpstr>PowerPoint 演示文稿</vt:lpstr>
      <vt:lpstr>1. Differential modules between different stages</vt:lpstr>
      <vt:lpstr>1. Differential modules between different stages</vt:lpstr>
      <vt:lpstr>1. Differential modules between different stages</vt:lpstr>
      <vt:lpstr>1. Differential modules between different stages</vt:lpstr>
      <vt:lpstr>Gene type distribution</vt:lpstr>
      <vt:lpstr>New data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1761</cp:revision>
  <dcterms:created xsi:type="dcterms:W3CDTF">2017-07-14T15:11:14Z</dcterms:created>
  <dcterms:modified xsi:type="dcterms:W3CDTF">2020-11-21T08:55:21Z</dcterms:modified>
</cp:coreProperties>
</file>